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12" r:id="rId3"/>
    <p:sldId id="313" r:id="rId4"/>
    <p:sldId id="310" r:id="rId5"/>
    <p:sldId id="314" r:id="rId6"/>
    <p:sldId id="315" r:id="rId7"/>
    <p:sldId id="316" r:id="rId8"/>
    <p:sldId id="321" r:id="rId9"/>
    <p:sldId id="330" r:id="rId10"/>
    <p:sldId id="353" r:id="rId11"/>
    <p:sldId id="331" r:id="rId12"/>
    <p:sldId id="341" r:id="rId13"/>
    <p:sldId id="361" r:id="rId14"/>
    <p:sldId id="342" r:id="rId15"/>
    <p:sldId id="364" r:id="rId16"/>
    <p:sldId id="362" r:id="rId17"/>
    <p:sldId id="343" r:id="rId18"/>
    <p:sldId id="344" r:id="rId19"/>
    <p:sldId id="360" r:id="rId20"/>
    <p:sldId id="322" r:id="rId21"/>
    <p:sldId id="270" r:id="rId22"/>
    <p:sldId id="352" r:id="rId23"/>
    <p:sldId id="332" r:id="rId24"/>
    <p:sldId id="349" r:id="rId25"/>
    <p:sldId id="350" r:id="rId26"/>
    <p:sldId id="351" r:id="rId27"/>
    <p:sldId id="334" r:id="rId28"/>
    <p:sldId id="339" r:id="rId29"/>
    <p:sldId id="281" r:id="rId30"/>
    <p:sldId id="348" r:id="rId31"/>
    <p:sldId id="347" r:id="rId32"/>
    <p:sldId id="318" r:id="rId33"/>
    <p:sldId id="320" r:id="rId34"/>
    <p:sldId id="325" r:id="rId35"/>
    <p:sldId id="336" r:id="rId36"/>
    <p:sldId id="335" r:id="rId37"/>
    <p:sldId id="363" r:id="rId38"/>
    <p:sldId id="280" r:id="rId39"/>
    <p:sldId id="333" r:id="rId40"/>
    <p:sldId id="257" r:id="rId41"/>
    <p:sldId id="357" r:id="rId42"/>
    <p:sldId id="358" r:id="rId43"/>
    <p:sldId id="359" r:id="rId44"/>
    <p:sldId id="319" r:id="rId45"/>
    <p:sldId id="338" r:id="rId46"/>
    <p:sldId id="340" r:id="rId47"/>
    <p:sldId id="272" r:id="rId48"/>
    <p:sldId id="355" r:id="rId49"/>
    <p:sldId id="273" r:id="rId50"/>
    <p:sldId id="295" r:id="rId51"/>
    <p:sldId id="296" r:id="rId52"/>
    <p:sldId id="327" r:id="rId53"/>
    <p:sldId id="30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1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3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C4F25-8795-44C8-8A20-54D3C3902272}" type="datetime1">
              <a:rPr lang="en-US" smtClean="0"/>
              <a:pPr>
                <a:defRPr/>
              </a:pPr>
              <a:t>3/12/2015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448F1-DB85-4C22-A410-4EDB1745D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3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javascript:showimg('/img/big/131205.jpg')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krust-rus.com/uploadedFiles/eshopimages/big/NOTT.jpg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uxix.net/images/stories/news03/pic01339_disp01.jpg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hyperlink" Target="http://stroyoffis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5768" y="2171700"/>
            <a:ext cx="5742432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Система информации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на </a:t>
            </a:r>
            <a:r>
              <a:rPr lang="ru-RU" b="1" dirty="0"/>
              <a:t>объекте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2243328" cy="2286000"/>
          </a:xfrm>
          <a:prstGeom prst="rect">
            <a:avLst/>
          </a:prstGeom>
        </p:spPr>
      </p:pic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73919" r="46412" b="7438"/>
          <a:stretch/>
        </p:blipFill>
        <p:spPr>
          <a:xfrm>
            <a:off x="457200" y="4068762"/>
            <a:ext cx="1875723" cy="2063295"/>
          </a:xfrm>
          <a:prstGeom prst="rect">
            <a:avLst/>
          </a:prstGeom>
        </p:spPr>
      </p:pic>
      <p:pic>
        <p:nvPicPr>
          <p:cNvPr id="6" name="Объект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t="74766" r="82895" b="7014"/>
          <a:stretch/>
        </p:blipFill>
        <p:spPr>
          <a:xfrm>
            <a:off x="2332923" y="4164894"/>
            <a:ext cx="1936683" cy="193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5334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Символы представляют собой существенную помощь людям с нарушением интеллекта</a:t>
            </a:r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36B1-23D3-429D-9193-73476BB6330A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Вера Борисовна ДСЗН г. Москвы ГКУ Дирекция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2" descr="C:\Documents and Settings\ВасильевС\Рабочий стол\Управы после 30 апреля\Лефортово\Проверенные ДСЗН 4\ТЦ Город Шоссе Энтузиастов д.12 к.2\Фото\Photo (10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6399" t="10634" r="25614" b="45827"/>
          <a:stretch>
            <a:fillRect/>
          </a:stretch>
        </p:blipFill>
        <p:spPr bwMode="auto">
          <a:xfrm>
            <a:off x="669073" y="853569"/>
            <a:ext cx="3902927" cy="5334000"/>
          </a:xfrm>
          <a:prstGeom prst="rect">
            <a:avLst/>
          </a:prstGeom>
          <a:noFill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 l="49523" b="50234"/>
          <a:stretch>
            <a:fillRect/>
          </a:stretch>
        </p:blipFill>
        <p:spPr bwMode="auto">
          <a:xfrm>
            <a:off x="304800" y="304800"/>
            <a:ext cx="112622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648200" y="2971800"/>
            <a:ext cx="419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Оснащение объекта надписями и иной текстовой и графической информацией в легкочитаемой и понятной форме, помощь персонала в передвижении по территории объекта социальной инфраструктуры.</a:t>
            </a:r>
          </a:p>
        </p:txBody>
      </p:sp>
    </p:spTree>
    <p:extLst>
      <p:ext uri="{BB962C8B-B14F-4D97-AF65-F5344CB8AC3E}">
        <p14:creationId xmlns:p14="http://schemas.microsoft.com/office/powerpoint/2010/main" val="1342427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Указатели на путях движения</a:t>
            </a:r>
            <a:endParaRPr lang="ru-RU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6C3A-6055-435C-9340-D68D4EE1740B}" type="datetime1">
              <a:rPr lang="en-US" smtClean="0"/>
              <a:pPr/>
              <a:t>3/12/2015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827211" y="1222288"/>
            <a:ext cx="5778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 smtClean="0"/>
              <a:t>Указатели на путях движения с большим скоплением людей располагаются на контрастном фоне на высоте до 2,5 м.</a:t>
            </a:r>
            <a:endParaRPr lang="ru-RU" sz="2400" dirty="0"/>
          </a:p>
        </p:txBody>
      </p:sp>
      <p:pic>
        <p:nvPicPr>
          <p:cNvPr id="16" name="Picture 8" descr="J:\работа\Мои рисунки2\фото для презентаций\информация\средства информации\часы и эвак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1" t="60380" r="23158" b="14737"/>
          <a:stretch/>
        </p:blipFill>
        <p:spPr bwMode="auto">
          <a:xfrm>
            <a:off x="263860" y="1222288"/>
            <a:ext cx="2520280" cy="122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Pictures\знаки\информац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9" y="2714282"/>
            <a:ext cx="4334701" cy="232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3860" y="5038769"/>
            <a:ext cx="9233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Информирующие </a:t>
            </a:r>
            <a:r>
              <a:rPr lang="ru-RU" sz="2400" dirty="0" smtClean="0"/>
              <a:t>обозначения помещений внутри здания должны дублироваться рельефными знаками и размещаться рядом с дверью, со стороны дверной ручки и крепиться на высоте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b="1" dirty="0" smtClean="0"/>
              <a:t>от </a:t>
            </a:r>
            <a:r>
              <a:rPr lang="ru-RU" sz="2400" b="1" dirty="0" smtClean="0"/>
              <a:t>1,4 до 1,75 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46" y="2735219"/>
            <a:ext cx="1584378" cy="2112505"/>
          </a:xfrm>
        </p:spPr>
      </p:pic>
      <p:pic>
        <p:nvPicPr>
          <p:cNvPr id="14" name="Рисунок 13" descr="C:\Users\Vera\Pictures\инвалиды\конфликт С-К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290" y="3120524"/>
            <a:ext cx="2529205" cy="172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826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Высота строчных букв для различных типов указателей</a:t>
            </a:r>
            <a:endParaRPr lang="ru-RU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533400" y="1752600"/>
          <a:ext cx="83820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3429000"/>
                <a:gridCol w="2590800"/>
              </a:tblGrid>
              <a:tr h="1143000">
                <a:tc>
                  <a:txBody>
                    <a:bodyPr/>
                    <a:lstStyle/>
                    <a:p>
                      <a:r>
                        <a:rPr lang="ru-RU" sz="24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Расстояние от указателя до</a:t>
                      </a:r>
                    </a:p>
                    <a:p>
                      <a:r>
                        <a:rPr lang="ru-RU" sz="24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0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Тип указателя </a:t>
                      </a:r>
                      <a:endParaRPr lang="ru-RU" sz="2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0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Высота  букв</a:t>
                      </a:r>
                    </a:p>
                    <a:p>
                      <a:endParaRPr lang="ru-RU" sz="2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Большое расстояние</a:t>
                      </a:r>
                    </a:p>
                    <a:p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Указатели, видимые при</a:t>
                      </a:r>
                    </a:p>
                    <a:p>
                      <a:r>
                        <a:rPr lang="ru-RU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приближении к зданию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Мин. 15 см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Среднее расстояние 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Указатели направления в здании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От 5 до 10 см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Маленькое расстояние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Указатели комнат 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1,5 до 2,5 см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239B4-4F74-4FBA-8E21-2BFCE53CAEEE}" type="datetime1">
              <a:rPr lang="en-US" smtClean="0"/>
              <a:t>3/12/2015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Дирекция ДСЗН Москвы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" y="57912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Рекомендации Международного паралимпийского комитета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6953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Высота шрифта у дверей кабинетов</a:t>
            </a:r>
            <a:endParaRPr lang="ru-RU" dirty="0"/>
          </a:p>
        </p:txBody>
      </p:sp>
      <p:pic>
        <p:nvPicPr>
          <p:cNvPr id="3075" name="Picture 3" descr="G:\DCIM\123_PANA\P12300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DCIM\123_PANA\P12300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6933F8-2215-49F3-BCA2-8737DD94054C}" type="datetime1">
              <a:rPr lang="en-US" smtClean="0"/>
              <a:t>3/12/2015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Дирекция ДСЗН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DD3B6-7149-4DE1-9174-A77F32892CD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76800" y="46482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 менее 1,5 см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127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7316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Цвет табличек и шрифта</a:t>
            </a:r>
            <a:endParaRPr lang="ru-RU" sz="3600" dirty="0"/>
          </a:p>
        </p:txBody>
      </p:sp>
      <p:pic>
        <p:nvPicPr>
          <p:cNvPr id="6" name="Picture 3" descr="E:\Мои рисунки\средства инф\название пластм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" y="1209016"/>
            <a:ext cx="3429000" cy="205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7CB6-4A21-41C4-8922-281A1B48A9CF}" type="datetime1">
              <a:rPr lang="en-US" smtClean="0"/>
              <a:t>3/12/2015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Дирекция ДСЗН Москвы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18760" y="3207825"/>
            <a:ext cx="3429000" cy="224676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 smtClean="0"/>
              <a:t>Предпочтительны светлые оттенки текста, символов и пиктограмм на темном фоне.</a:t>
            </a:r>
            <a:endParaRPr lang="ru-RU" sz="2800" dirty="0"/>
          </a:p>
        </p:txBody>
      </p:sp>
      <p:pic>
        <p:nvPicPr>
          <p:cNvPr id="1026" name="Picture 2" descr="E:\работа\объекты фото\театры все\театры музеи\P1120682.JPG"/>
          <p:cNvPicPr>
            <a:picLocks noChangeAspect="1" noChangeArrowheads="1"/>
          </p:cNvPicPr>
          <p:nvPr/>
        </p:nvPicPr>
        <p:blipFill>
          <a:blip r:embed="rId3" cstate="print"/>
          <a:srcRect l="1471" t="21895" r="7353" b="17320"/>
          <a:stretch>
            <a:fillRect/>
          </a:stretch>
        </p:blipFill>
        <p:spPr bwMode="auto">
          <a:xfrm>
            <a:off x="4572000" y="1374210"/>
            <a:ext cx="3200400" cy="1600200"/>
          </a:xfrm>
          <a:prstGeom prst="rect">
            <a:avLst/>
          </a:prstGeom>
          <a:noFill/>
        </p:spPr>
      </p:pic>
      <p:pic>
        <p:nvPicPr>
          <p:cNvPr id="3" name="Picture 2" descr="I:\DCIM\123_PANA\P1230241.JPG"/>
          <p:cNvPicPr>
            <a:picLocks noChangeAspect="1" noChangeArrowheads="1"/>
          </p:cNvPicPr>
          <p:nvPr/>
        </p:nvPicPr>
        <p:blipFill>
          <a:blip r:embed="rId4" cstate="print"/>
          <a:srcRect l="20343" t="34769" r="26097" b="12418"/>
          <a:stretch>
            <a:fillRect/>
          </a:stretch>
        </p:blipFill>
        <p:spPr bwMode="auto">
          <a:xfrm>
            <a:off x="2766060" y="3457744"/>
            <a:ext cx="2362200" cy="1746930"/>
          </a:xfrm>
          <a:prstGeom prst="rect">
            <a:avLst/>
          </a:prstGeom>
          <a:noFill/>
        </p:spPr>
      </p:pic>
      <p:pic>
        <p:nvPicPr>
          <p:cNvPr id="11" name="Picture 2" descr="C:\Documents and Settings\ВасильевС\Рабочий стол\управыфото\Чертаново Сев\объекты  с фото+карточки\05 апреля 2013 год\ГУИС\IMG_0014.JPG"/>
          <p:cNvPicPr>
            <a:picLocks noChangeAspect="1" noChangeArrowheads="1"/>
          </p:cNvPicPr>
          <p:nvPr/>
        </p:nvPicPr>
        <p:blipFill>
          <a:blip r:embed="rId5" cstate="print"/>
          <a:srcRect l="17647" t="29326" r="23657" b="9804"/>
          <a:stretch>
            <a:fillRect/>
          </a:stretch>
        </p:blipFill>
        <p:spPr bwMode="auto">
          <a:xfrm>
            <a:off x="322217" y="3452074"/>
            <a:ext cx="2253343" cy="1752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5454594"/>
            <a:ext cx="8633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На светлых стенах таблички должны быть темными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6689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dirty="0" smtClean="0"/>
              <a:t>Сочетания цветов в надписях</a:t>
            </a:r>
            <a:endParaRPr lang="ru-RU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8092730"/>
              </p:ext>
            </p:extLst>
          </p:nvPr>
        </p:nvGraphicFramePr>
        <p:xfrm>
          <a:off x="990600" y="1135126"/>
          <a:ext cx="6934200" cy="5221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6464"/>
                <a:gridCol w="2947736"/>
              </a:tblGrid>
              <a:tr h="132588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8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Фиолетовый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Белый</a:t>
                      </a:r>
                      <a:endParaRPr lang="ru-RU" sz="3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</a:tr>
              <a:tr h="3439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Темно-синий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051">
                <a:tc row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Красный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33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Желтый</a:t>
                      </a:r>
                      <a:endParaRPr lang="ru-RU" sz="36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43400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Черный</a:t>
                      </a:r>
                      <a:r>
                        <a:rPr lang="ru-RU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Зеленый</a:t>
                      </a:r>
                      <a:endParaRPr lang="ru-RU" sz="32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2342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smtClean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Темно-зеленый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02440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36B1-23D3-429D-9193-73476BB6330A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Вера Борисовна ДСЗН г. Москвы ГКУ Дирекция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60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Бликующие поверхности</a:t>
            </a:r>
            <a:endParaRPr lang="ru-RU" dirty="0"/>
          </a:p>
        </p:txBody>
      </p:sp>
      <p:pic>
        <p:nvPicPr>
          <p:cNvPr id="5" name="Content Placeholder 4" descr="навигация спортмастер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2438400"/>
            <a:ext cx="2514600" cy="1885950"/>
          </a:xfrm>
        </p:spPr>
      </p:pic>
      <p:pic>
        <p:nvPicPr>
          <p:cNvPr id="1026" name="Picture 2" descr="C:\Documents and Settings\ВасильевС\Рабочий стол\фото\Фото06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514600"/>
            <a:ext cx="2514600" cy="18859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14400" y="54864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Исключать </a:t>
            </a:r>
            <a:r>
              <a:rPr lang="ru-RU" sz="2400" dirty="0" err="1" smtClean="0"/>
              <a:t>бликующие</a:t>
            </a:r>
            <a:r>
              <a:rPr lang="ru-RU" sz="2400" dirty="0" smtClean="0"/>
              <a:t> поверхности</a:t>
            </a:r>
            <a:endParaRPr lang="ru-RU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DB63-824B-4A49-B51A-2F928CC7FA92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Вера Борисовна ДСЗН г. Москвы ГКУ Дирекция</a:t>
            </a:r>
            <a:endParaRPr lang="en-US"/>
          </a:p>
        </p:txBody>
      </p:sp>
      <p:pic>
        <p:nvPicPr>
          <p:cNvPr id="11" name="Picture 2" descr="C:\Documents and Settings\ВасильевС\Рабочий стол\управыфото\Лефортово ЮВАО\Проверенные ДСЗН 2\15.04.2013\Отдел трудоустройства\фото\IMG_0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438400"/>
            <a:ext cx="2743200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5813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Контрастность шрифта</a:t>
            </a:r>
            <a:endParaRPr lang="ru-RU" dirty="0"/>
          </a:p>
        </p:txBody>
      </p:sp>
      <p:pic>
        <p:nvPicPr>
          <p:cNvPr id="9" name="Picture 2" descr="I:\DCIM\122_PANA\P12209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grayscl/>
            <a:lum contrast="-40000"/>
          </a:blip>
          <a:srcRect t="18707" r="10296" b="36395"/>
          <a:stretch>
            <a:fillRect/>
          </a:stretch>
        </p:blipFill>
        <p:spPr bwMode="auto">
          <a:xfrm>
            <a:off x="3124200" y="1676400"/>
            <a:ext cx="2844800" cy="1066800"/>
          </a:xfrm>
          <a:prstGeom prst="rect">
            <a:avLst/>
          </a:prstGeom>
          <a:noFill/>
        </p:spPr>
      </p:pic>
      <p:pic>
        <p:nvPicPr>
          <p:cNvPr id="8" name="Picture 2" descr="I:\DCIM\122_PANA\P12209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21611" r="8063" b="35167"/>
          <a:stretch>
            <a:fillRect/>
          </a:stretch>
        </p:blipFill>
        <p:spPr bwMode="auto">
          <a:xfrm>
            <a:off x="25400" y="1676400"/>
            <a:ext cx="3022600" cy="10668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B2CD2-0B03-470A-A95B-CC6888A713EF}" type="datetime1">
              <a:rPr lang="en-US" smtClean="0"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Дирекция ДСЗН Москвы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0" y="1676400"/>
            <a:ext cx="2590800" cy="107721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Лестница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2 этаж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28956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+mj-lt"/>
              </a:rPr>
              <a:t>Тип шрифта</a:t>
            </a:r>
            <a:endParaRPr lang="ru-RU" sz="4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0" y="3802201"/>
            <a:ext cx="868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Использовать </a:t>
            </a:r>
            <a:r>
              <a:rPr lang="ru-RU" sz="2800" b="1" dirty="0" smtClean="0"/>
              <a:t>шрифт без засечек</a:t>
            </a:r>
            <a:r>
              <a:rPr lang="ru-RU" sz="2800" i="1" dirty="0" smtClean="0"/>
              <a:t> Helvetica, Arial,</a:t>
            </a:r>
            <a:r>
              <a:rPr lang="en-US" sz="2800" i="1" dirty="0" err="1" smtClean="0"/>
              <a:t>Futura</a:t>
            </a:r>
            <a:endParaRPr lang="ru-RU" sz="2800" b="1" dirty="0" smtClean="0"/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Шрифт с засечками использовать не рекомендуется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Нельзя использовать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курсив</a:t>
            </a:r>
          </a:p>
          <a:p>
            <a:r>
              <a:rPr lang="ru-RU" sz="2800" b="1" dirty="0" smtClean="0">
                <a:latin typeface="Calibri" panose="020F0502020204030204" pitchFamily="34" charset="0"/>
                <a:cs typeface="Times New Roman" pitchFamily="18" charset="0"/>
              </a:rPr>
              <a:t>Нельзя использовать римские цифры</a:t>
            </a:r>
            <a:endParaRPr lang="ru-RU" sz="28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117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Соотношения в буквах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Буквы и цифры должны иметь отношение ширины к высоте от 3:5 до 1:1, а отношение ширины штрихов к их высоте - от 1:5 до 1:10</a:t>
            </a:r>
          </a:p>
          <a:p>
            <a:endParaRPr lang="ru-RU" dirty="0"/>
          </a:p>
        </p:txBody>
      </p:sp>
      <p:pic>
        <p:nvPicPr>
          <p:cNvPr id="10" name="Content Placeholder 9" descr="шрифт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02480" y="1584960"/>
            <a:ext cx="3243263" cy="429069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926B9-1201-4C05-BED6-DCA61E34AE8A}" type="datetime1">
              <a:rPr lang="en-US" smtClean="0"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Дирекция ДСЗН Москвы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99" y="4609469"/>
            <a:ext cx="4577301" cy="171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36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7677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ГОСТ 10807-78 "Знаки </a:t>
            </a:r>
            <a:r>
              <a:rPr lang="ru-RU" dirty="0"/>
              <a:t>дорожные. Общие технические условия";</a:t>
            </a:r>
            <a:br>
              <a:rPr lang="ru-RU" dirty="0"/>
            </a:br>
            <a:endParaRPr lang="ru-RU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12392" r="23828" b="7793"/>
          <a:stretch/>
        </p:blipFill>
        <p:spPr bwMode="auto">
          <a:xfrm>
            <a:off x="762000" y="2479777"/>
            <a:ext cx="2333514" cy="147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21219" r="29207" b="31333"/>
          <a:stretch/>
        </p:blipFill>
        <p:spPr bwMode="auto">
          <a:xfrm>
            <a:off x="6459691" y="2510257"/>
            <a:ext cx="2372490" cy="99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8931" r="23570" b="23634"/>
          <a:stretch/>
        </p:blipFill>
        <p:spPr bwMode="auto">
          <a:xfrm>
            <a:off x="3385017" y="2451455"/>
            <a:ext cx="2634783" cy="135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2" t="11285" r="22897" b="22507"/>
          <a:stretch/>
        </p:blipFill>
        <p:spPr bwMode="auto">
          <a:xfrm>
            <a:off x="5305076" y="4267200"/>
            <a:ext cx="3448836" cy="175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41" y="4348064"/>
            <a:ext cx="3124631" cy="167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3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6477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КОНВЕНЦИЯ ООН </a:t>
            </a:r>
            <a:br>
              <a:rPr lang="ru-RU" dirty="0" smtClean="0"/>
            </a:br>
            <a:r>
              <a:rPr lang="ru-RU" dirty="0" smtClean="0"/>
              <a:t>О правах инвалидов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статьей 9 Конвенции </a:t>
            </a:r>
            <a:r>
              <a:rPr lang="ru-RU" smtClean="0"/>
              <a:t>ООН «О правах инвалидов»  </a:t>
            </a:r>
            <a:r>
              <a:rPr lang="ru-RU" dirty="0" smtClean="0"/>
              <a:t>установлена необходимость выявления и устранения барьеров, мешающих доступности информационных, коммуникационных служб, в том числе, обеспечивающих потребителям достоверную информацию о товарах (работах, услугах).</a:t>
            </a:r>
          </a:p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89D-C011-4EF4-AB65-D548AED36EFC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Вера Борисовна ДСЗН г. Москвы ГКУ Дирекция</a:t>
            </a:r>
            <a:endParaRPr lang="en-US"/>
          </a:p>
        </p:txBody>
      </p:sp>
      <p:pic>
        <p:nvPicPr>
          <p:cNvPr id="7" name="Picture 6" descr="http://f.postimees.ee/f/2009/03/18/150792t41ha2c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2133600" cy="129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1070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Указатели расположения помещений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5" descr="C:\Users\User\Pictures\знаки\кафе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17945"/>
            <a:ext cx="3505200" cy="175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452" y="4408566"/>
            <a:ext cx="3838095" cy="1247619"/>
          </a:xfrm>
          <a:prstGeom prst="rect">
            <a:avLst/>
          </a:prstGeom>
        </p:spPr>
      </p:pic>
      <p:pic>
        <p:nvPicPr>
          <p:cNvPr id="10" name="Picture 10" descr="C:\Users\User\Pictures\информация\табл лифт стрелк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17945"/>
            <a:ext cx="3340200" cy="161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107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Назначение помещений</a:t>
            </a:r>
            <a:endParaRPr lang="ru-RU" dirty="0"/>
          </a:p>
        </p:txBody>
      </p:sp>
      <p:pic>
        <p:nvPicPr>
          <p:cNvPr id="5" name="Content Placeholder 5" descr="двер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237387"/>
            <a:ext cx="3429000" cy="2571750"/>
          </a:xfrm>
        </p:spPr>
      </p:pic>
      <p:sp>
        <p:nvSpPr>
          <p:cNvPr id="6" name="Rectangle 5"/>
          <p:cNvSpPr/>
          <p:nvPr/>
        </p:nvSpPr>
        <p:spPr>
          <a:xfrm>
            <a:off x="4192347" y="2890262"/>
            <a:ext cx="42637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 smtClean="0"/>
              <a:t>информация о назначении помещения - рядом с дверью на высоте от 1,4 до 1,6 м со стороны дверной ручки;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48" y="1252042"/>
            <a:ext cx="2087880" cy="1565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8" b="490"/>
          <a:stretch/>
        </p:blipFill>
        <p:spPr>
          <a:xfrm>
            <a:off x="609600" y="4013647"/>
            <a:ext cx="1615812" cy="2629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6" b="951"/>
          <a:stretch/>
        </p:blipFill>
        <p:spPr>
          <a:xfrm>
            <a:off x="2457450" y="4013647"/>
            <a:ext cx="1638300" cy="26919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36348" y="5257800"/>
            <a:ext cx="43285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информация должна располагаться на контрастном фоне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43200" y="2034997"/>
            <a:ext cx="914400" cy="63200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417506" y="2350998"/>
            <a:ext cx="1325694" cy="8494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Символ доступности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 59.13330.2012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Доступные для МГН элементы здания и территории должны идентифицироваться </a:t>
            </a:r>
            <a:r>
              <a:rPr lang="ru-RU" b="1" dirty="0" smtClean="0"/>
              <a:t>символами доступности</a:t>
            </a:r>
            <a:r>
              <a:rPr lang="ru-RU" dirty="0" smtClean="0"/>
              <a:t> в следующих местах:</a:t>
            </a:r>
          </a:p>
          <a:p>
            <a:r>
              <a:rPr lang="ru-RU" dirty="0" smtClean="0"/>
              <a:t>парковочные места;</a:t>
            </a:r>
          </a:p>
          <a:p>
            <a:r>
              <a:rPr lang="ru-RU" dirty="0" smtClean="0"/>
              <a:t>зоны посадки пассажиров;</a:t>
            </a:r>
          </a:p>
          <a:p>
            <a:r>
              <a:rPr lang="ru-RU" dirty="0" smtClean="0"/>
              <a:t>входы, если не все входы в здание, сооружение являются доступными;</a:t>
            </a:r>
          </a:p>
          <a:p>
            <a:r>
              <a:rPr lang="ru-RU" dirty="0" smtClean="0"/>
              <a:t>места в общих санузлах;</a:t>
            </a:r>
          </a:p>
          <a:p>
            <a:r>
              <a:rPr lang="ru-RU" dirty="0" smtClean="0"/>
              <a:t>гардеробные, примерочные, раздевалки в зданиях, в которых не все подобные помещения являются доступными;</a:t>
            </a:r>
          </a:p>
          <a:p>
            <a:r>
              <a:rPr lang="ru-RU" dirty="0" smtClean="0"/>
              <a:t>лифты и другие подъемные устройства;</a:t>
            </a:r>
          </a:p>
          <a:p>
            <a:r>
              <a:rPr lang="ru-RU" dirty="0" smtClean="0"/>
              <a:t>зоны безопасности;</a:t>
            </a:r>
          </a:p>
          <a:p>
            <a:r>
              <a:rPr lang="ru-RU" dirty="0" smtClean="0"/>
              <a:t>проходы в других местах обслуживания МГН, где не все проходы являются доступными.</a:t>
            </a:r>
          </a:p>
          <a:p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36B1-23D3-429D-9193-73476BB6330A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Вера Борисовна ДСЗН г. Москвы ГКУ Дирекция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Content Placeholder 7" descr="C:\Documents and Settings\Осиновская\Мои документы\Мои рисунки\доступность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1651564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930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Пиктограммы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доступность, вход, выход)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9C4F25-8795-44C8-8A20-54D3C3902272}" type="datetime1">
              <a:rPr lang="en-US" smtClean="0"/>
              <a:pPr>
                <a:defRPr/>
              </a:pPr>
              <a:t>3/12/2015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448F1-DB85-4C22-A410-4EDB1745D2C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0243" name="Picture 3" descr="J:\работа\Мои рисунки2\инф\P11401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18413" r="5800" b="16378"/>
          <a:stretch/>
        </p:blipFill>
        <p:spPr bwMode="auto">
          <a:xfrm>
            <a:off x="539552" y="3501008"/>
            <a:ext cx="3024336" cy="165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J:\работа\Мои рисунки2\инф\P1130024.JPG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6" t="29325" r="14340" b="24551"/>
          <a:stretch/>
        </p:blipFill>
        <p:spPr bwMode="auto">
          <a:xfrm>
            <a:off x="395536" y="1723135"/>
            <a:ext cx="3158408" cy="160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J:\работа\Мои рисунки2\фото для презентаций\информация\пиктограммы\пиктогр.pn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1" r="-1399"/>
          <a:stretch/>
        </p:blipFill>
        <p:spPr bwMode="auto">
          <a:xfrm>
            <a:off x="3635896" y="1702091"/>
            <a:ext cx="53732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553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ru-RU" dirty="0" smtClean="0"/>
              <a:t>Однозначность толкования</a:t>
            </a:r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36B1-23D3-429D-9193-73476BB6330A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Вера Борисовна ДСЗН г. Москвы ГКУ Дирекция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6802" name="Picture 2" descr="J:\работа\объекты фото\театры все\театры 2\с отчетами\Ермоловой\P11209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0755" r="13207" b="-1074"/>
          <a:stretch>
            <a:fillRect/>
          </a:stretch>
        </p:blipFill>
        <p:spPr bwMode="auto">
          <a:xfrm>
            <a:off x="1143000" y="1600200"/>
            <a:ext cx="2003189" cy="2299494"/>
          </a:xfrm>
          <a:prstGeom prst="rect">
            <a:avLst/>
          </a:prstGeom>
          <a:noFill/>
        </p:spPr>
      </p:pic>
      <p:pic>
        <p:nvPicPr>
          <p:cNvPr id="9" name="Content Placeholder 4" descr="указатели плохо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4062" r="21875" b="7536"/>
          <a:stretch>
            <a:fillRect/>
          </a:stretch>
        </p:blipFill>
        <p:spPr>
          <a:xfrm>
            <a:off x="3352800" y="1524000"/>
            <a:ext cx="2209800" cy="2500006"/>
          </a:xfrm>
          <a:prstGeom prst="rect">
            <a:avLst/>
          </a:prstGeom>
        </p:spPr>
      </p:pic>
      <p:pic>
        <p:nvPicPr>
          <p:cNvPr id="1027" name="Picture 3" descr="J:\работа\объекты фото\театры все\театры 2\с отчетами\Оперного  пения\P1110814.JPG"/>
          <p:cNvPicPr>
            <a:picLocks noChangeAspect="1" noChangeArrowheads="1"/>
          </p:cNvPicPr>
          <p:nvPr/>
        </p:nvPicPr>
        <p:blipFill>
          <a:blip r:embed="rId4" cstate="print"/>
          <a:srcRect l="7756" t="32957" r="7001" b="26759"/>
          <a:stretch>
            <a:fillRect/>
          </a:stretch>
        </p:blipFill>
        <p:spPr bwMode="auto">
          <a:xfrm>
            <a:off x="1219200" y="4114800"/>
            <a:ext cx="6019800" cy="2077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4717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Знаки для колясочников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84" y="3672404"/>
            <a:ext cx="1036244" cy="981483"/>
          </a:xfr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640040-141B-4F8E-A5CC-0283B794B79E}" type="datetime1">
              <a:rPr lang="en-US" smtClean="0"/>
              <a:pPr>
                <a:defRPr/>
              </a:pPr>
              <a:t>3/12/2015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Вера Борисовна ГКУ Дирекция ДСЗН г.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DD3B6-7149-4DE1-9174-A77F32892CD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8" name="Content Placeholder 7" descr="C:\Documents and Settings\Осиновская\Мои документы\Мои рисунки\доступность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76" y="1143000"/>
            <a:ext cx="1143000" cy="11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1143000" y="2368792"/>
            <a:ext cx="1219200" cy="111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667000" y="16002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Доступно всем инвалидам, в том числе на креслах-колясках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667000" y="2739493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Доступно только инвалидам на кресле-коляске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698845" y="38100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Доступно для инвалидов на креслах-колясках с сопровождающим</a:t>
            </a:r>
            <a:endParaRPr lang="ru-RU" dirty="0"/>
          </a:p>
        </p:txBody>
      </p:sp>
      <p:pic>
        <p:nvPicPr>
          <p:cNvPr id="1026" name="Picture 2" descr="C:\Users\User\Pictures\вход пикт не прав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67" y="4724400"/>
            <a:ext cx="122772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19400" y="50292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Туалет, доступный для инвалидов на кресле-коляске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528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Знаки для слепых</a:t>
            </a:r>
            <a:endParaRPr lang="ru-RU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2819400" y="1447800"/>
          <a:ext cx="5867400" cy="474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7400"/>
              </a:tblGrid>
              <a:tr h="1473200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Слепые</a:t>
                      </a:r>
                      <a:endParaRPr lang="ru-RU" sz="3200" dirty="0"/>
                    </a:p>
                  </a:txBody>
                  <a:tcPr/>
                </a:tc>
              </a:tr>
              <a:tr h="147320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Слепые с белой тростью</a:t>
                      </a:r>
                    </a:p>
                    <a:p>
                      <a:endParaRPr lang="ru-RU" sz="2800" dirty="0" smtClean="0"/>
                    </a:p>
                    <a:p>
                      <a:r>
                        <a:rPr lang="ru-RU" sz="2800" dirty="0" smtClean="0"/>
                        <a:t>Слепые с собакой-проводником</a:t>
                      </a:r>
                    </a:p>
                    <a:p>
                      <a:endParaRPr lang="ru-RU" sz="2800" dirty="0"/>
                    </a:p>
                  </a:txBody>
                  <a:tcPr/>
                </a:tc>
              </a:tr>
              <a:tr h="147320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Слабовидящие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36B1-23D3-429D-9193-73476BB6330A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Вера Борисовна ДСЗН г. Москвы ГКУ Дирекция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Content Placeholder 7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051" y="1371600"/>
            <a:ext cx="10804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 l="49524" t="49766" r="-6734" b="-1068"/>
          <a:stretch>
            <a:fillRect/>
          </a:stretch>
        </p:blipFill>
        <p:spPr bwMode="auto">
          <a:xfrm>
            <a:off x="1188859" y="2533403"/>
            <a:ext cx="137160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Disabled access facilities for partially sighted or blind peopl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t="14057" r="14666" b="12474"/>
          <a:stretch/>
        </p:blipFill>
        <p:spPr bwMode="auto">
          <a:xfrm flipH="1" flipV="1">
            <a:off x="1229246" y="4800600"/>
            <a:ext cx="1091608" cy="104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собака проводни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19" y="3630683"/>
            <a:ext cx="104603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581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Знаки для глухих</a:t>
            </a:r>
            <a:endParaRPr lang="ru-RU" dirty="0"/>
          </a:p>
        </p:txBody>
      </p:sp>
      <p:pic>
        <p:nvPicPr>
          <p:cNvPr id="8" name="Content Placeholder 7"/>
          <p:cNvPicPr>
            <a:picLocks noGrp="1"/>
          </p:cNvPicPr>
          <p:nvPr>
            <p:ph sz="half" idx="1"/>
          </p:nvPr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609600" y="1219200"/>
            <a:ext cx="1371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3600" y="1295400"/>
            <a:ext cx="6096000" cy="1905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Символ Международной Федерации Глухих, обозначающий помещения для глухих</a:t>
            </a:r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341C-47CE-4EEF-B4A5-FD508E883DE9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3" t="48437" r="36862" b="24345"/>
          <a:stretch/>
        </p:blipFill>
        <p:spPr bwMode="auto">
          <a:xfrm>
            <a:off x="685800" y="2895600"/>
            <a:ext cx="1295400" cy="137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33600" y="2796569"/>
            <a:ext cx="64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Зона действия оборудование, усиливающего звук микрофона, для людей, чьи слуховые аппараты</a:t>
            </a:r>
          </a:p>
          <a:p>
            <a:r>
              <a:rPr lang="ru-RU" sz="2400" dirty="0" smtClean="0"/>
              <a:t>оборудованы Т-образным переключателем</a:t>
            </a:r>
            <a:endParaRPr lang="ru-RU" sz="2400" dirty="0"/>
          </a:p>
        </p:txBody>
      </p:sp>
      <p:pic>
        <p:nvPicPr>
          <p:cNvPr id="11" name="Picture 10" descr="ухо инфракрPictur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4495800"/>
            <a:ext cx="1304924" cy="13192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33600" y="4572000"/>
            <a:ext cx="647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Зона действия оборудование, усиливающего звук микрофона посредством инфракрасного излучения и место выдачи приемников для пользователей.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71115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элементах здания</a:t>
            </a:r>
            <a:endParaRPr lang="ru-RU" dirty="0"/>
          </a:p>
        </p:txBody>
      </p:sp>
      <p:pic>
        <p:nvPicPr>
          <p:cNvPr id="14" name="Content Placeholder 13" descr="лифт достPicture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47800"/>
            <a:ext cx="2854632" cy="4525963"/>
          </a:xfrm>
        </p:spPr>
      </p:pic>
      <p:pic>
        <p:nvPicPr>
          <p:cNvPr id="9" name="Content Placeholder 8" descr="J:\работа\Мои рисунки2\пикчи по папкам\информация\автосалон Автоганза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7502" r="19352" b="12245"/>
          <a:stretch>
            <a:fillRect/>
          </a:stretch>
        </p:blipFill>
        <p:spPr bwMode="auto">
          <a:xfrm>
            <a:off x="3352800" y="2667000"/>
            <a:ext cx="3124200" cy="28194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4DDA-591B-47AF-8BA5-28954CAAC2E5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429000" y="13716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Размер пиктограммы доступности  на элементах зданий 15х15 см</a:t>
            </a:r>
            <a:endParaRPr lang="ru-RU" sz="2400" dirty="0"/>
          </a:p>
        </p:txBody>
      </p:sp>
      <p:pic>
        <p:nvPicPr>
          <p:cNvPr id="16" name="Picture 2" descr="J:\работа\объекты фото\театры все\театры 2\с отчетами\Балакирева\P11304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334666"/>
            <a:ext cx="2131187" cy="1598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2474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Высота размещения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068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Из ФЗ О социальной защите инвалидов в РФ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Обеспечение беспрепятственного доступа инвалидов включает в себя «надлежащее размещение оборудования и </a:t>
            </a:r>
            <a:r>
              <a:rPr lang="ru-RU" b="1" dirty="0" smtClean="0">
                <a:solidFill>
                  <a:srgbClr val="FF0000"/>
                </a:solidFill>
              </a:rPr>
              <a:t>носителей информации,</a:t>
            </a:r>
            <a:r>
              <a:rPr lang="ru-RU" dirty="0" smtClean="0"/>
              <a:t> необходимых для обеспечения беспрепятственного доступа инвалидов к объектам … и к услугам с учетом ограничений их жизнедеятельности»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228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Световые табло</a:t>
            </a:r>
            <a:endParaRPr lang="ru-RU" dirty="0"/>
          </a:p>
        </p:txBody>
      </p:sp>
      <p:pic>
        <p:nvPicPr>
          <p:cNvPr id="7" name="Content Placeholder 6" descr="P1020909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13695" t="15517" r="20004" b="17712"/>
          <a:stretch/>
        </p:blipFill>
        <p:spPr>
          <a:xfrm>
            <a:off x="899592" y="1268760"/>
            <a:ext cx="3913660" cy="2956063"/>
          </a:xfrm>
        </p:spPr>
      </p:pic>
      <p:pic>
        <p:nvPicPr>
          <p:cNvPr id="9" name="Picture 2" descr="J:\работа\объекты фото\театры все\театры 2\с отчетами\Детская Библиотека\P11302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99856" y="1844824"/>
            <a:ext cx="2880320" cy="216024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3B0DD-D07E-48E6-AB82-4E9DD0A09257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" name="Picture 2" descr="C:\Users\User\Desktop\раб стол в ДСЗН\управыфото\АС Адаптация район Кузьминки ЮВАО\фото. УСЗН района Кузьминки\№ 11. Пути движения. Холл. Световое текстовое табло для вывода информации.Бегущая строк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0" t="8461" r="1466" b="70857"/>
          <a:stretch>
            <a:fillRect/>
          </a:stretch>
        </p:blipFill>
        <p:spPr bwMode="auto">
          <a:xfrm>
            <a:off x="1691680" y="4365104"/>
            <a:ext cx="6299014" cy="1794877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201692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274638"/>
            <a:ext cx="3810000" cy="330676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Малогабаритные аудивизуальные информационные справочные системы</a:t>
            </a:r>
            <a:endParaRPr lang="ru-RU" sz="3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61E1-F941-4CA9-B028-55FD36431F5E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1" name="Picture 2" descr="J:\работа\объекты фото\театры все\театры 2\с отчетами\3103 Гайдара\P11108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352800"/>
            <a:ext cx="2228850" cy="2971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699792" y="3684538"/>
            <a:ext cx="6140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n-lt"/>
              </a:rPr>
              <a:t>Удобный и быстрый поиск любых объектов в здании.</a:t>
            </a:r>
          </a:p>
          <a:p>
            <a:r>
              <a:rPr lang="ru-RU" sz="2400" dirty="0" smtClean="0">
                <a:latin typeface="+mn-lt"/>
              </a:rPr>
              <a:t>Наглядная демонстрация прохода к выбранному объекту.</a:t>
            </a:r>
          </a:p>
          <a:p>
            <a:r>
              <a:rPr lang="ru-RU" sz="2400" dirty="0" smtClean="0">
                <a:latin typeface="+mn-lt"/>
              </a:rPr>
              <a:t>Получение самой актуальной информации.</a:t>
            </a:r>
            <a:endParaRPr lang="ru-RU" sz="2400" dirty="0">
              <a:latin typeface="+mn-lt"/>
            </a:endParaRPr>
          </a:p>
        </p:txBody>
      </p:sp>
      <p:pic>
        <p:nvPicPr>
          <p:cNvPr id="13" name="Picture 2" descr="C:\Users\Vera\Pictures\P1240289.JPG"/>
          <p:cNvPicPr/>
          <p:nvPr/>
        </p:nvPicPr>
        <p:blipFill>
          <a:blip r:embed="rId3" cstate="print"/>
          <a:srcRect l="17831" t="12775" r="15073" b="6113"/>
          <a:stretch>
            <a:fillRect/>
          </a:stretch>
        </p:blipFill>
        <p:spPr bwMode="auto">
          <a:xfrm>
            <a:off x="539552" y="404664"/>
            <a:ext cx="1994098" cy="294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ownloads\терминал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62470"/>
            <a:ext cx="1944216" cy="2890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36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Акустические </a:t>
            </a:r>
            <a:r>
              <a:rPr lang="ru-RU" dirty="0" smtClean="0"/>
              <a:t>средства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3124200"/>
            <a:ext cx="4038600" cy="3001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3124200"/>
            <a:ext cx="4038600" cy="3001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94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Звуковой маяк у входа</a:t>
            </a:r>
            <a:endParaRPr lang="ru-RU" dirty="0"/>
          </a:p>
        </p:txBody>
      </p:sp>
      <p:pic>
        <p:nvPicPr>
          <p:cNvPr id="5" name="Content Placeholder 4" descr="P10700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17638"/>
            <a:ext cx="4666192" cy="3499644"/>
          </a:xfrm>
        </p:spPr>
      </p:pic>
    </p:spTree>
    <p:extLst>
      <p:ext uri="{BB962C8B-B14F-4D97-AF65-F5344CB8AC3E}">
        <p14:creationId xmlns:p14="http://schemas.microsoft.com/office/powerpoint/2010/main" val="1304639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Речевые информаторы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Content Placeholder 4" descr="информаторы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600200"/>
            <a:ext cx="4191000" cy="2872876"/>
          </a:xfrm>
        </p:spPr>
      </p:pic>
      <p:pic>
        <p:nvPicPr>
          <p:cNvPr id="6" name="Объект 5" descr="Hostcall SB-2.02 звуковой маяк (звуковой информатор)">
            <a:hlinkClick r:id="rId3"/>
          </p:cNvPr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27" y="1433335"/>
            <a:ext cx="1903615" cy="23940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71500" y="4589400"/>
            <a:ext cx="75438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Звуковой маяк, расположенный над объектом, определяет с помощью датчика движения приближение человека и воспроизводит ранее записанный звуковой фрагмент (речевое оповещение), при этом на лицевой стороне корпуса маяка включается красный светодиод. При отсутствии движения звук отсутствует, светодиод не светится.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08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0912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Речевые информаторы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Content Placeholder 4" descr="информаторы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36880" t="31889" r="22672" b="24678"/>
          <a:stretch>
            <a:fillRect/>
          </a:stretch>
        </p:blipFill>
        <p:spPr>
          <a:xfrm>
            <a:off x="539552" y="1340768"/>
            <a:ext cx="3521775" cy="259228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576" y="4869160"/>
            <a:ext cx="7931224" cy="1401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Для слепых и слабовидящих людей желательно сочетание тактильных указателей и звуковой системы оповещения</a:t>
            </a:r>
            <a:endParaRPr lang="ru-RU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547D5-92BD-4B9C-BC9E-26F284224765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" name="Picture 2" descr="C:\Users\Vera\Pictures\слепой с маяко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951" y="1556792"/>
            <a:ext cx="311578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6" descr="C:\Users\Vera\Pictures\P12301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077072"/>
            <a:ext cx="1670685" cy="78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9687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Индукционные петли для слабослышащих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3/12/2015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15362" name="Picture 2" descr="D:\Обследования фото\все фото с фотика флешмоб\фото июнь14\P10101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/>
          <a:stretch/>
        </p:blipFill>
        <p:spPr bwMode="auto">
          <a:xfrm>
            <a:off x="304800" y="1813836"/>
            <a:ext cx="3124991" cy="28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3" t="48437" r="36862" b="24345"/>
          <a:stretch/>
        </p:blipFill>
        <p:spPr bwMode="auto">
          <a:xfrm>
            <a:off x="6731449" y="1813836"/>
            <a:ext cx="1986534" cy="233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I:\DCIM\123_PANA\P1230130.JPG"/>
          <p:cNvPicPr>
            <a:picLocks noChangeAspect="1" noChangeArrowheads="1"/>
          </p:cNvPicPr>
          <p:nvPr/>
        </p:nvPicPr>
        <p:blipFill rotWithShape="1">
          <a:blip r:embed="rId4" cstate="print"/>
          <a:srcRect l="13736" t="31977" r="23195" b="7206"/>
          <a:stretch/>
        </p:blipFill>
        <p:spPr bwMode="auto">
          <a:xfrm>
            <a:off x="3810395" y="1813836"/>
            <a:ext cx="2570930" cy="3305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6098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 fontScale="90000"/>
          </a:bodyPr>
          <a:lstStyle/>
          <a:p>
            <a:r>
              <a:rPr lang="ru-RU" dirty="0"/>
              <a:t>ИНДИВИДУАЛЬНЫЕ FM-СИСТЕМЫ ДЛЯ СЛАБОСЛЫШАЩИХ ЗРИТЕЛЕЙ 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36B1-23D3-429D-9193-73476BB6330A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Вера Борисовна ДСЗН г. Москвы ГКУ Дирекция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4" descr="http://www.radugazvukov.ru/upload/medialibrary/12b/radioclass_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62" y="1600200"/>
            <a:ext cx="383167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906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Говорящие таблички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Объект 6" descr="Говорящая табличка НОТТ. Электронный тактильно-звуковой информатор - КРУСТ">
            <a:hlinkClick r:id="rId3" tgtFrame="&quot;_blank&quot;" tooltip="&quot;Говорящая табличка НОТТ. Электронный тактильно-звуковой информатор&quot;"/>
          </p:cNvPr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2333625" cy="333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4689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Средства односторонней связисвязи</a:t>
            </a:r>
            <a:endParaRPr lang="ru-RU" dirty="0"/>
          </a:p>
        </p:txBody>
      </p:sp>
      <p:pic>
        <p:nvPicPr>
          <p:cNvPr id="5" name="Content Placeholder 4" descr="P10400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49123" b="6433"/>
          <a:stretch>
            <a:fillRect/>
          </a:stretch>
        </p:blipFill>
        <p:spPr>
          <a:xfrm>
            <a:off x="609600" y="1371600"/>
            <a:ext cx="1752600" cy="2417379"/>
          </a:xfrm>
        </p:spPr>
      </p:pic>
      <p:pic>
        <p:nvPicPr>
          <p:cNvPr id="6146" name="Picture 2" descr="E:\Мои рисунки\пикчи с работы\средства инф\Рисунок10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2922810" cy="239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FF705-8D48-49AE-96EA-47906BC6214F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2" descr="J:\инвалиды вена\P1210002.JPG"/>
          <p:cNvPicPr>
            <a:picLocks noChangeAspect="1" noChangeArrowheads="1"/>
          </p:cNvPicPr>
          <p:nvPr/>
        </p:nvPicPr>
        <p:blipFill>
          <a:blip r:embed="rId4" cstate="print"/>
          <a:srcRect l="35811" t="49568" r="38176" b="21002"/>
          <a:stretch>
            <a:fillRect/>
          </a:stretch>
        </p:blipFill>
        <p:spPr bwMode="auto">
          <a:xfrm>
            <a:off x="304800" y="3962400"/>
            <a:ext cx="2286000" cy="19396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95600" y="4953000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дополнение к звуковому сигналу обязательно должен быть оптический сигнал принятия вызова (для глухих)</a:t>
            </a:r>
            <a:endParaRPr lang="ru-RU" sz="2400" dirty="0"/>
          </a:p>
        </p:txBody>
      </p:sp>
      <p:pic>
        <p:nvPicPr>
          <p:cNvPr id="12" name="Picture 11" descr="вызов в туалете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1371600"/>
            <a:ext cx="2057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I:\DCIM\122_PANA\P1220079.JPG"/>
          <p:cNvPicPr>
            <a:picLocks noChangeAspect="1" noChangeArrowheads="1"/>
          </p:cNvPicPr>
          <p:nvPr/>
        </p:nvPicPr>
        <p:blipFill>
          <a:blip r:embed="rId6" cstate="print"/>
          <a:srcRect l="46732" t="38970" r="2288" b="9069"/>
          <a:stretch>
            <a:fillRect/>
          </a:stretch>
        </p:blipFill>
        <p:spPr bwMode="auto">
          <a:xfrm>
            <a:off x="5791200" y="2971800"/>
            <a:ext cx="1233577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181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Средства информации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715963">
              <a:buNone/>
            </a:pPr>
            <a:r>
              <a:rPr lang="ru-RU" dirty="0"/>
              <a:t>Система средств информации зон и помещений, доступных для посещения инвалидами (особенно в местах массового посещения) должна обеспечивать </a:t>
            </a:r>
            <a:r>
              <a:rPr lang="ru-RU" dirty="0" smtClean="0"/>
              <a:t>непрерывность информации</a:t>
            </a:r>
          </a:p>
          <a:p>
            <a:r>
              <a:rPr lang="ru-RU" dirty="0" smtClean="0"/>
              <a:t>о </a:t>
            </a:r>
            <a:r>
              <a:rPr lang="ru-RU" dirty="0"/>
              <a:t>размещении и назначении функциональных элементов, </a:t>
            </a:r>
            <a:endParaRPr lang="ru-RU" dirty="0" smtClean="0"/>
          </a:p>
          <a:p>
            <a:r>
              <a:rPr lang="ru-RU" dirty="0" smtClean="0"/>
              <a:t>расположении </a:t>
            </a:r>
            <a:r>
              <a:rPr lang="ru-RU" dirty="0"/>
              <a:t>путей эвакуации, </a:t>
            </a:r>
            <a:endParaRPr lang="ru-RU" dirty="0" smtClean="0"/>
          </a:p>
          <a:p>
            <a:r>
              <a:rPr lang="ru-RU" dirty="0" smtClean="0"/>
              <a:t>предупреждать </a:t>
            </a:r>
            <a:r>
              <a:rPr lang="ru-RU" dirty="0"/>
              <a:t>об опасности в экстремальных ситуациях и т.п. 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312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/>
              <a:t>Таксофон</a:t>
            </a:r>
            <a:endParaRPr lang="en-US" smtClean="0"/>
          </a:p>
        </p:txBody>
      </p:sp>
      <p:pic>
        <p:nvPicPr>
          <p:cNvPr id="89091" name="Picture 2" descr="C:\Users\Vera\Desktop\таксофон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19400" y="1463358"/>
            <a:ext cx="2514600" cy="3354572"/>
          </a:xfrm>
          <a:noFill/>
        </p:spPr>
      </p:pic>
      <p:pic>
        <p:nvPicPr>
          <p:cNvPr id="89092" name="Picture 2" descr="C:\Users\Vera\Desktop\таксофон.JPG"/>
          <p:cNvPicPr>
            <a:picLocks noChangeAspect="1" noChangeArrowheads="1"/>
          </p:cNvPicPr>
          <p:nvPr/>
        </p:nvPicPr>
        <p:blipFill>
          <a:blip r:embed="rId3" cstate="print"/>
          <a:srcRect l="11490" r="19502"/>
          <a:stretch>
            <a:fillRect/>
          </a:stretch>
        </p:blipFill>
        <p:spPr bwMode="auto">
          <a:xfrm>
            <a:off x="5486400" y="1448118"/>
            <a:ext cx="3505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Pictures\тлф будк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8118"/>
            <a:ext cx="2514600" cy="4876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Телефон с </a:t>
            </a:r>
            <a:r>
              <a:rPr lang="ru-RU" smtClean="0"/>
              <a:t>увеличенными клавишами</a:t>
            </a:r>
            <a:endParaRPr lang="ru-RU"/>
          </a:p>
        </p:txBody>
      </p:sp>
      <p:pic>
        <p:nvPicPr>
          <p:cNvPr id="2050" name="Picture 2" descr="C:\Documents and Settings\ВасильевС\Рабочий стол\Управы после 30 апреля\Лефортово\Проверенные ДСЗН 4\ТЦ Город Шоссе Энтузиастов д.12 к.2\Фото\Photo (8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22004"/>
            <a:ext cx="4038600" cy="2682354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7539-DA49-4AAA-8AFE-8F84066771D1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Вера Борисовна ДСЗН г. Москвы ГКУ Дирекция</a:t>
            </a:r>
            <a:endParaRPr lang="en-US"/>
          </a:p>
        </p:txBody>
      </p:sp>
      <p:pic>
        <p:nvPicPr>
          <p:cNvPr id="8" name="Объект 7" descr="C:\Users\Vera\Pictures\телефон с клав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81" y="2569630"/>
            <a:ext cx="2806238" cy="2436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7885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Текстофон</a:t>
            </a:r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038600" y="1600200"/>
            <a:ext cx="4648200" cy="4525963"/>
          </a:xfrm>
        </p:spPr>
        <p:txBody>
          <a:bodyPr/>
          <a:lstStyle/>
          <a:p>
            <a:r>
              <a:rPr lang="ru-RU" dirty="0" err="1"/>
              <a:t>Текстофоны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внастоящее</a:t>
            </a:r>
            <a:r>
              <a:rPr lang="ru-RU" dirty="0" smtClean="0"/>
              <a:t> время </a:t>
            </a:r>
            <a:r>
              <a:rPr lang="ru-RU" dirty="0" smtClean="0">
                <a:solidFill>
                  <a:srgbClr val="FF0000"/>
                </a:solidFill>
              </a:rPr>
              <a:t>не </a:t>
            </a:r>
            <a:r>
              <a:rPr lang="ru-RU" dirty="0">
                <a:solidFill>
                  <a:srgbClr val="FF0000"/>
                </a:solidFill>
              </a:rPr>
              <a:t>выпускаются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Их заменили ПК, видеотелефоны  и телефоны </a:t>
            </a:r>
            <a:r>
              <a:rPr lang="ru-RU" dirty="0"/>
              <a:t>с текстовым выходом (факсы).</a:t>
            </a:r>
          </a:p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2091-146B-45AA-8E27-D15B42CEC9A5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Вера Борисовна ДСЗН г. Москвы ГКУ Дирекция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3" name="Picture 2" descr="C:\Users\Vera\Desktop\текстофон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322761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&amp;Fcy;&amp;acy;&amp;kcy;&amp;scy;&amp;icy;&amp;mcy;&amp;icy;&amp;lcy;&amp;softcy;&amp;ncy;&amp;ycy;&amp;jcy; &amp;acy;&amp;pcy;&amp;pcy;&amp;acy;&amp;rcy;&amp;acy;&amp;tcy; - &amp;fcy;&amp;acy;&amp;kcy;&amp;scy; PANASONIC KX-FL523RU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40898"/>
            <a:ext cx="1552575" cy="148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&amp;Mcy;&amp;ocy;&amp;bcy;&amp;icy;&amp;lcy;&amp;softcy;&amp;ncy;&amp;ycy;&amp;iecy; &amp;tcy;&amp;iecy;&amp;khcy;&amp;ncy;&amp;ocy;&amp;lcy;&amp;ocy;&amp;gcy;&amp;icy;&amp;icy; &amp;icy; &amp;vcy;&amp;scy;&amp;iocy; &amp;scy; &amp;ncy;&amp;icy;&amp;mcy;&amp;icy; &amp;scy;&amp;vcy;&amp;yacy;&amp;zcy;&amp;acy;&amp;ncy;&amp;ncy;&amp;ocy;&amp;iecy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886" y="4843462"/>
            <a:ext cx="1684655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Personal Computer Pc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8" b="1999"/>
          <a:stretch/>
        </p:blipFill>
        <p:spPr bwMode="auto">
          <a:xfrm>
            <a:off x="5958318" y="4733606"/>
            <a:ext cx="1610360" cy="1299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83130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ru-RU" sz="3200" dirty="0" smtClean="0"/>
              <a:t>Текстовые средства коммуникации для глухих</a:t>
            </a:r>
            <a:endParaRPr lang="en-US" sz="3200" dirty="0" smtClean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33548" y="5079326"/>
            <a:ext cx="8382000" cy="934186"/>
          </a:xfrm>
        </p:spPr>
        <p:txBody>
          <a:bodyPr>
            <a:noAutofit/>
          </a:bodyPr>
          <a:lstStyle/>
          <a:p>
            <a:r>
              <a:rPr lang="ru-RU" sz="1800" b="0" dirty="0" smtClean="0"/>
              <a:t>Современное средство общения с глухими – видеотелефон. </a:t>
            </a:r>
          </a:p>
          <a:p>
            <a:r>
              <a:rPr lang="ru-RU" sz="1800" b="0" dirty="0" smtClean="0"/>
              <a:t>Можно воспользоваться услугами диспетчерской службы для глухих, в том числе по скайпу.</a:t>
            </a:r>
            <a:endParaRPr lang="ru-RU" sz="1800" b="0" dirty="0"/>
          </a:p>
        </p:txBody>
      </p:sp>
      <p:pic>
        <p:nvPicPr>
          <p:cNvPr id="2050" name="Picture 2" descr="E:\работа\оборудование\видиетелефон\P11906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1000" y="1066800"/>
            <a:ext cx="1566627" cy="1879273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3581400" y="994372"/>
            <a:ext cx="5181700" cy="1981199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900" dirty="0" smtClean="0"/>
              <a:t>СНиП 35-01 </a:t>
            </a:r>
          </a:p>
          <a:p>
            <a:pPr>
              <a:buNone/>
            </a:pPr>
            <a:r>
              <a:rPr lang="ru-RU" sz="1900" dirty="0" smtClean="0"/>
              <a:t>3.56. В вестибюлях общественных зданий следует предусматривать установку звуковых информаторов по типу телефонов-автоматов, которыми могут пользоваться посетители с недостатками зрения и </a:t>
            </a:r>
            <a:r>
              <a:rPr lang="ru-RU" sz="1900" dirty="0" smtClean="0">
                <a:solidFill>
                  <a:srgbClr val="FF0000"/>
                </a:solidFill>
              </a:rPr>
              <a:t>текстофонов</a:t>
            </a:r>
            <a:r>
              <a:rPr lang="ru-RU" sz="1900" dirty="0" smtClean="0"/>
              <a:t> для посетителей с дефектами слуха.</a:t>
            </a:r>
          </a:p>
          <a:p>
            <a:endParaRPr lang="ru-RU" dirty="0"/>
          </a:p>
        </p:txBody>
      </p:sp>
      <p:pic>
        <p:nvPicPr>
          <p:cNvPr id="12290" name="Picture 2" descr="http://www.gluxix.net/images/stories/news03/pic01339_disp0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7452" y="1066800"/>
            <a:ext cx="1294623" cy="1836345"/>
          </a:xfrm>
          <a:prstGeom prst="rect">
            <a:avLst/>
          </a:prstGeo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7F2A-5622-4BB8-9594-BFCDC5C728F5}" type="datetime1">
              <a:rPr lang="en-US" smtClean="0"/>
              <a:pPr/>
              <a:t>3/12/2015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 smtClean="0"/>
              <a:t>Осиновская</a:t>
            </a:r>
            <a:r>
              <a:rPr lang="ru-RU" dirty="0" smtClean="0"/>
              <a:t> Вера Борисовна ДСЗН г. Москвы ГКУ Дирекция</a:t>
            </a:r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3548" y="3048000"/>
            <a:ext cx="8804457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Текстовые телефонные аппараты (факсы) позволяют инвалиду с нарушением функции речи передать </a:t>
            </a:r>
            <a:r>
              <a:rPr lang="ru-RU" dirty="0"/>
              <a:t>сообщение </a:t>
            </a:r>
            <a:r>
              <a:rPr lang="ru-RU" dirty="0" smtClean="0"/>
              <a:t>слышащему </a:t>
            </a:r>
            <a:r>
              <a:rPr lang="ru-RU" dirty="0"/>
              <a:t>абоненту, в </a:t>
            </a:r>
            <a:r>
              <a:rPr lang="ru-RU" dirty="0" err="1"/>
              <a:t>т.ч</a:t>
            </a:r>
            <a:r>
              <a:rPr lang="ru-RU" dirty="0"/>
              <a:t>. </a:t>
            </a:r>
            <a:r>
              <a:rPr lang="ru-RU" dirty="0" smtClean="0"/>
              <a:t>в </a:t>
            </a:r>
            <a:r>
              <a:rPr lang="ru-RU" dirty="0"/>
              <a:t>органах исполнительной власти или </a:t>
            </a:r>
            <a:r>
              <a:rPr lang="ru-RU" dirty="0" smtClean="0"/>
              <a:t>организации </a:t>
            </a:r>
            <a:r>
              <a:rPr lang="ru-RU" dirty="0"/>
              <a:t>сферы обслуживания</a:t>
            </a:r>
            <a:r>
              <a:rPr lang="ru-RU" dirty="0" smtClean="0"/>
              <a:t>; вызвать </a:t>
            </a:r>
            <a:r>
              <a:rPr lang="ru-RU" dirty="0"/>
              <a:t>скорую помощь, службу спасения, милицию и т.д</a:t>
            </a:r>
            <a:r>
              <a:rPr lang="ru-RU" dirty="0" smtClean="0"/>
              <a:t>.;  заказать </a:t>
            </a:r>
            <a:r>
              <a:rPr lang="ru-RU" dirty="0"/>
              <a:t>«Социальное такси</a:t>
            </a:r>
            <a:r>
              <a:rPr lang="ru-RU" dirty="0" smtClean="0"/>
              <a:t>»; получить </a:t>
            </a:r>
            <a:r>
              <a:rPr lang="ru-RU" dirty="0"/>
              <a:t>необходимую </a:t>
            </a:r>
            <a:r>
              <a:rPr lang="ru-RU" dirty="0" smtClean="0"/>
              <a:t>информацию; связаться </a:t>
            </a:r>
            <a:r>
              <a:rPr lang="ru-RU" dirty="0"/>
              <a:t>с различными организациями и частными лицами для решения возникших вопросов, например, вызвать врача, заказать такси или билеты на поезд.</a:t>
            </a:r>
          </a:p>
        </p:txBody>
      </p:sp>
    </p:spTree>
    <p:extLst>
      <p:ext uri="{BB962C8B-B14F-4D97-AF65-F5344CB8AC3E}">
        <p14:creationId xmlns:p14="http://schemas.microsoft.com/office/powerpoint/2010/main" val="39137968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Тактильные </a:t>
            </a:r>
            <a:r>
              <a:rPr lang="ru-RU" dirty="0" smtClean="0"/>
              <a:t>надписи и указатели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t="31540" r="5661" b="26599"/>
          <a:stretch/>
        </p:blipFill>
        <p:spPr>
          <a:xfrm>
            <a:off x="2770017" y="4267200"/>
            <a:ext cx="5916783" cy="2238592"/>
          </a:xfrm>
        </p:spPr>
      </p:pic>
      <p:pic>
        <p:nvPicPr>
          <p:cNvPr id="7" name="Рисунок 6" descr="F:\PA0303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6" y="1417638"/>
            <a:ext cx="3783183" cy="3078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2236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8457" y="4318000"/>
            <a:ext cx="2315308" cy="153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>Выпуклый шрифт на табличках</a:t>
            </a:r>
            <a:endParaRPr lang="ru-RU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800600" y="3200400"/>
            <a:ext cx="3886200" cy="29257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Буквы русского алфавита и арабские цифры знаков должны быть выпуклыми (высотой не менее 0,8 мм), прописными, без засечек, а также, при необходимости, - шрифтом Брайля.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Picture 2" descr="C:\Documents and Settings\Осиновская\Мои документы\Мои рисунки\P119005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t="24975" r="26471" b="22600"/>
          <a:stretch/>
        </p:blipFill>
        <p:spPr bwMode="auto">
          <a:xfrm>
            <a:off x="3124200" y="819150"/>
            <a:ext cx="228394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BEC4-62C5-4861-B2B2-8069515F2010}" type="datetime1">
              <a:rPr lang="en-US" smtClean="0"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Дирекция ДСЗН Москвы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9" name="Picture 3" descr="J:\работа\объекты фото\театры все\театры 2\с отчетами\ДМШ №10\P1130380.JPG"/>
          <p:cNvPicPr>
            <a:picLocks noChangeAspect="1" noChangeArrowheads="1"/>
          </p:cNvPicPr>
          <p:nvPr/>
        </p:nvPicPr>
        <p:blipFill>
          <a:blip r:embed="rId4" cstate="print"/>
          <a:srcRect r="21721" b="801"/>
          <a:stretch>
            <a:fillRect/>
          </a:stretch>
        </p:blipFill>
        <p:spPr bwMode="auto">
          <a:xfrm>
            <a:off x="653265" y="882888"/>
            <a:ext cx="2209800" cy="3733800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1300965" y="3439979"/>
            <a:ext cx="914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Content Placeholder 7" descr="P10401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7796" y="882887"/>
            <a:ext cx="2581804" cy="193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22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Тактильные таблички</a:t>
            </a:r>
            <a:endParaRPr lang="ru-RU" dirty="0"/>
          </a:p>
        </p:txBody>
      </p:sp>
      <p:pic>
        <p:nvPicPr>
          <p:cNvPr id="2051" name="Picture 3" descr="J:\ПИЗ\P12009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1735336" cy="2313781"/>
          </a:xfrm>
          <a:prstGeom prst="rect">
            <a:avLst/>
          </a:prstGeom>
          <a:noFill/>
        </p:spPr>
      </p:pic>
      <p:pic>
        <p:nvPicPr>
          <p:cNvPr id="2052" name="Picture 4" descr="J:\ПИЗ\P12009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143000"/>
            <a:ext cx="1657350" cy="2209800"/>
          </a:xfrm>
          <a:prstGeom prst="rect">
            <a:avLst/>
          </a:prstGeom>
          <a:noFill/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A78C-ABB6-4082-ABAB-86F1FCAED64C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419600" cy="365125"/>
          </a:xfrm>
        </p:spPr>
        <p:txBody>
          <a:bodyPr/>
          <a:lstStyle/>
          <a:p>
            <a:r>
              <a:rPr lang="ru-RU" smtClean="0"/>
              <a:t>Осиновская  Дирекция ДСЗН  Москвы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2" descr="J:\новые пикчи\№ 17 Зона оказания услуг. тактильная маркировка кабинета..JPG"/>
          <p:cNvPicPr>
            <a:picLocks noChangeAspect="1" noChangeArrowheads="1"/>
          </p:cNvPicPr>
          <p:nvPr/>
        </p:nvPicPr>
        <p:blipFill>
          <a:blip r:embed="rId4" cstate="print"/>
          <a:srcRect l="30558" t="2998" r="22309" b="-1034"/>
          <a:stretch>
            <a:fillRect/>
          </a:stretch>
        </p:blipFill>
        <p:spPr bwMode="auto">
          <a:xfrm>
            <a:off x="4572000" y="1428736"/>
            <a:ext cx="1221154" cy="1905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33400" y="4906834"/>
            <a:ext cx="8077200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93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 35-101 7.28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Оптимальная высота размещения тактильной информации - 0,6-1,1 м, а в зоне путей движения - на высоте 1,2-1,6 м.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3352800"/>
            <a:ext cx="8077200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dirty="0" smtClean="0"/>
              <a:t>СНиП 35-01.2001</a:t>
            </a:r>
          </a:p>
          <a:p>
            <a:r>
              <a:rPr lang="ru-RU" sz="2000" dirty="0" smtClean="0"/>
              <a:t>3.61. Информирующие обозначения помещений внутри здания должны дублироваться рельефными знаками и размещаться рядом с дверью, со стороны дверной ручки и крепиться на высоте </a:t>
            </a:r>
            <a:r>
              <a:rPr lang="ru-RU" sz="2000" b="1" dirty="0" smtClean="0"/>
              <a:t>от 1,4 до 1,75 м.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990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Здесь не правильно. Читать неудобно.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9664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Тактильные указатели на поручнях лестниц</a:t>
            </a:r>
            <a:endParaRPr lang="ru-RU" dirty="0"/>
          </a:p>
        </p:txBody>
      </p:sp>
      <p:pic>
        <p:nvPicPr>
          <p:cNvPr id="6" name="Content Placeholder 5" descr="вокзал такт табл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5" name="Content Placeholder 4" descr="P100079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71275"/>
            <a:ext cx="4038600" cy="298381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467600" cy="1143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Тактильные указатели в лифтах</a:t>
            </a:r>
            <a:endParaRPr lang="ru-RU" sz="4000" dirty="0"/>
          </a:p>
        </p:txBody>
      </p:sp>
      <p:pic>
        <p:nvPicPr>
          <p:cNvPr id="5" name="Content Placeholder 4" descr="P104016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025405" y="2273915"/>
            <a:ext cx="2453479" cy="1840109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0E3B-C338-48EC-B007-9DAB9FE78021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Вера Борисовна ДСЗН г. Москвы ГКУ Дирекция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191000" y="4495800"/>
            <a:ext cx="44958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Номер этажа должен быть рельефно обозначен арабскими цифрами высотой не менее 12 мм. Высота рельефа и толщина должны быть (1,0±0,2) мм.</a:t>
            </a:r>
          </a:p>
        </p:txBody>
      </p:sp>
      <p:pic>
        <p:nvPicPr>
          <p:cNvPr id="10" name="Picture 39" descr="лифт панель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1752600"/>
            <a:ext cx="3429000" cy="4419600"/>
          </a:xfrm>
          <a:prstGeom prst="rect">
            <a:avLst/>
          </a:prstGeom>
        </p:spPr>
      </p:pic>
      <p:pic>
        <p:nvPicPr>
          <p:cNvPr id="11" name="Рисунок 10" descr="C:\Users\Vera\Desktop\лифт\с Брайлем.JPG"/>
          <p:cNvPicPr/>
          <p:nvPr/>
        </p:nvPicPr>
        <p:blipFill>
          <a:blip r:embed="rId4" cstate="print"/>
          <a:srcRect t="21854"/>
          <a:stretch>
            <a:fillRect/>
          </a:stretch>
        </p:blipFill>
        <p:spPr bwMode="auto">
          <a:xfrm>
            <a:off x="6568440" y="1748710"/>
            <a:ext cx="1563370" cy="160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7630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/>
          </a:bodyPr>
          <a:lstStyle/>
          <a:p>
            <a:r>
              <a:rPr lang="ru-RU" dirty="0" smtClean="0"/>
              <a:t>Тактильные указатели на кабинах манитарно-бытовых помещений</a:t>
            </a:r>
            <a:endParaRPr lang="ru-RU" dirty="0"/>
          </a:p>
        </p:txBody>
      </p:sp>
      <p:pic>
        <p:nvPicPr>
          <p:cNvPr id="7" name="Content Placeholder 6" descr="P102065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52600" y="2590800"/>
            <a:ext cx="4978400" cy="37338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Два уровня систем информации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Главная обеспечивает ориентирование по зданию в целом, подводит посетителя к заданной части здания (вход, выход, указатели направления движения к лифтам, лестницам, местам оказания услуг)</a:t>
            </a:r>
          </a:p>
          <a:p>
            <a:r>
              <a:rPr lang="ru-RU" dirty="0" smtClean="0"/>
              <a:t>Второстепенная используется для обозначения отдельных элементов здания (кабинетов, санузлов, отдельных зон оказания услуг)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344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*Тактильные схемы</a:t>
            </a:r>
            <a:endParaRPr lang="ru-RU" dirty="0"/>
          </a:p>
        </p:txBody>
      </p:sp>
      <p:pic>
        <p:nvPicPr>
          <p:cNvPr id="4098" name="Picture 2" descr="C:\Documents and Settings\Осиновская\Мои документы\Мои рисунки\P10005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7F90-6246-41B6-AC1E-75F9EDC7CE0D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49530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тактильной схеме учреждения отражается только неизменная информация и номера кабинетов</a:t>
            </a:r>
            <a:endParaRPr lang="ru-RU" dirty="0"/>
          </a:p>
        </p:txBody>
      </p:sp>
      <p:pic>
        <p:nvPicPr>
          <p:cNvPr id="10" name="Picture 2" descr="I:\DCIM\123_PANA\P1230541.JPG"/>
          <p:cNvPicPr>
            <a:picLocks noChangeAspect="1" noChangeArrowheads="1"/>
          </p:cNvPicPr>
          <p:nvPr/>
        </p:nvPicPr>
        <p:blipFill>
          <a:blip r:embed="rId3" cstate="print"/>
          <a:srcRect l="2288" t="490" r="7516" b="7843"/>
          <a:stretch>
            <a:fillRect/>
          </a:stretch>
        </p:blipFill>
        <p:spPr bwMode="auto">
          <a:xfrm>
            <a:off x="7097507" y="1052736"/>
            <a:ext cx="1630761" cy="2209800"/>
          </a:xfrm>
          <a:prstGeom prst="rect">
            <a:avLst/>
          </a:prstGeom>
          <a:noFill/>
        </p:spPr>
      </p:pic>
      <p:pic>
        <p:nvPicPr>
          <p:cNvPr id="11" name="Рисунок 10" descr="C:\Users\User\Desktop\старые материалы\раб стол с ГОЛОВИНА\старый Рабочий стол\ЦМОМ\ЦМОМ\P11802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2" y="1484784"/>
            <a:ext cx="4176464" cy="2996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7118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Объемные тактильные макеты</a:t>
            </a:r>
            <a:endParaRPr lang="ru-RU" dirty="0"/>
          </a:p>
        </p:txBody>
      </p:sp>
      <p:pic>
        <p:nvPicPr>
          <p:cNvPr id="8" name="Picture 2" descr="J:\ПИЗ\P12009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5800" y="1295400"/>
            <a:ext cx="3124200" cy="2343150"/>
          </a:xfrm>
          <a:prstGeom prst="rect">
            <a:avLst/>
          </a:prstGeom>
          <a:noFill/>
        </p:spPr>
      </p:pic>
      <p:pic>
        <p:nvPicPr>
          <p:cNvPr id="4098" name="Picture 2" descr="J:\работа\заграница\Берлин и Париж для инвалидов\IMG_01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038600" y="1295400"/>
            <a:ext cx="3200400" cy="2400300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6A960-1B92-4EDE-8084-3C1A2350C5D0}" type="datetime1">
              <a:rPr lang="en-US" smtClean="0"/>
              <a:pPr/>
              <a:t>3/12/2015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3074" name="Picture 2" descr="C:\Users\Astra\Pictures\P1070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733800"/>
            <a:ext cx="3048000" cy="228600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15000" t="21000" r="31875" b="6000"/>
          <a:stretch>
            <a:fillRect/>
          </a:stretch>
        </p:blipFill>
        <p:spPr bwMode="auto">
          <a:xfrm>
            <a:off x="4572000" y="3859306"/>
            <a:ext cx="2515644" cy="216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03642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Тактильные информирующие таблички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5737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Оборудование мест ожидания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 smtClean="0"/>
              <a:t>СП 59.13330 7.4.13</a:t>
            </a:r>
            <a:r>
              <a:rPr lang="ru-RU" sz="2400" dirty="0"/>
              <a:t>. Места в специальной зоне ожидания и отдыха следует оборудовать индивидуальными средствами информации и связи: наушниками, подключаемыми к системам информационного обеспечения вокзалов; дисплеями с дублированием изображения информационных табло и звуковых объявлений; техническими средствами экстренной связи с администрацией, доступными тактильному восприятию; прочими специальными системами сигнально-информационного обеспечения (компьютеры, справки по телефону и т.п.).</a:t>
            </a:r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F382-D312-4B92-8550-13F590D9A0E5}" type="datetime1">
              <a:rPr lang="en-US" smtClean="0"/>
              <a:t>3/12/2015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Дирекция ДСЗН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3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Принцип задействования</a:t>
            </a:r>
            <a:br>
              <a:rPr lang="ru-RU" dirty="0" smtClean="0"/>
            </a:br>
            <a:r>
              <a:rPr lang="ru-RU" dirty="0" smtClean="0"/>
              <a:t> двух органов чувств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Альтернативное восприятие в соответствии с принципом задействования двух органов чувств возможно только в том случае, если доступна информация как минимум для двух органов чувств: зрения, слуха, осязания:</a:t>
            </a:r>
          </a:p>
          <a:p>
            <a:pPr marL="0" indent="0">
              <a:buNone/>
            </a:pPr>
            <a:r>
              <a:rPr lang="ru-RU" dirty="0" smtClean="0"/>
              <a:t>Визуальные средства</a:t>
            </a:r>
          </a:p>
          <a:p>
            <a:pPr marL="0" indent="0">
              <a:buNone/>
            </a:pPr>
            <a:r>
              <a:rPr lang="ru-RU" dirty="0" smtClean="0"/>
              <a:t>Акустические средства</a:t>
            </a:r>
          </a:p>
          <a:p>
            <a:pPr marL="0" indent="0">
              <a:buNone/>
            </a:pPr>
            <a:r>
              <a:rPr lang="ru-RU" dirty="0" smtClean="0"/>
              <a:t>Тактильные средства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868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Классификация средств информации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Приоритет 1</a:t>
            </a:r>
            <a:r>
              <a:rPr lang="ru-RU" dirty="0" smtClean="0"/>
              <a:t> : тревога, экстренное сообщение, опасность для жизни и здоровья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 smtClean="0"/>
              <a:t>Приоритет 2</a:t>
            </a:r>
            <a:r>
              <a:rPr lang="ru-RU" dirty="0" smtClean="0"/>
              <a:t>: информационные сообщения, указатели, необходимые для принятия решений (направление дальнейшего движения)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 smtClean="0"/>
              <a:t>Приоритет 3: </a:t>
            </a:r>
            <a:r>
              <a:rPr lang="ru-RU" dirty="0" smtClean="0"/>
              <a:t>коммуникация (ответы на вопросы) в местах обслуживания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2971800"/>
            <a:ext cx="8229600" cy="144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617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Раздел </a:t>
            </a:r>
            <a:r>
              <a:rPr lang="ru-RU" sz="3600" b="1" dirty="0" smtClean="0"/>
              <a:t>6. Системы информации на объекте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500034" y="1142984"/>
          <a:ext cx="822960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28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Визуальные</a:t>
                      </a:r>
                      <a:r>
                        <a:rPr lang="ru-RU" sz="3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8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средства</a:t>
                      </a:r>
                      <a:endParaRPr lang="ru-RU" sz="3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28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Визуальные надписи размещения зон обслуживания</a:t>
                      </a:r>
                      <a:endParaRPr lang="ru-RU" sz="28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2400" dirty="0">
                          <a:latin typeface="Arial"/>
                          <a:ea typeface="Times New Roman"/>
                          <a:cs typeface="Times New Roman"/>
                        </a:rPr>
                        <a:t>Указатели направления движения, входа, выхода</a:t>
                      </a:r>
                      <a:endParaRPr lang="ru-RU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2400" dirty="0">
                          <a:latin typeface="Arial"/>
                          <a:ea typeface="Times New Roman"/>
                          <a:cs typeface="Times New Roman"/>
                        </a:rPr>
                        <a:t>Пиктограммы (доступность, вход, выход)</a:t>
                      </a:r>
                      <a:endParaRPr lang="ru-RU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Акустические средства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2400" dirty="0">
                          <a:latin typeface="Arial"/>
                          <a:ea typeface="Times New Roman"/>
                          <a:cs typeface="Times New Roman"/>
                        </a:rPr>
                        <a:t>Речевые информаторы и маяки</a:t>
                      </a:r>
                      <a:endParaRPr lang="ru-RU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2400">
                          <a:latin typeface="Arial"/>
                          <a:ea typeface="Times New Roman"/>
                          <a:cs typeface="Times New Roman"/>
                        </a:rPr>
                        <a:t>Экраны, текстовые табло для дублирования звуковой информации</a:t>
                      </a: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2400">
                          <a:latin typeface="Arial"/>
                          <a:ea typeface="Times New Roman"/>
                          <a:cs typeface="Times New Roman"/>
                        </a:rPr>
                        <a:t>Аудиовизуальные информационно-справочные системы</a:t>
                      </a: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Тактильные средства</a:t>
                      </a:r>
                      <a:endParaRPr lang="ru-RU" sz="4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2400" dirty="0">
                          <a:latin typeface="Arial"/>
                          <a:ea typeface="Times New Roman"/>
                          <a:cs typeface="Times New Roman"/>
                        </a:rPr>
                        <a:t>Тактильная схема</a:t>
                      </a:r>
                      <a:endParaRPr lang="ru-RU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28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Тактильные указатели (напольные, настенные)</a:t>
                      </a:r>
                      <a:endParaRPr lang="ru-RU" sz="28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l"/>
                        </a:tabLst>
                        <a:defRPr/>
                      </a:pPr>
                      <a:r>
                        <a:rPr lang="ru-RU" sz="28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Тактильные таблички</a:t>
                      </a:r>
                      <a:endParaRPr lang="ru-RU" sz="28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14107D-D9CF-432B-BA85-3F7132132D97}" type="datetime1">
              <a:rPr lang="en-US" smtClean="0"/>
              <a:pPr>
                <a:defRPr/>
              </a:pPr>
              <a:t>3/12/2015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6C36E-AF55-4147-8778-78F4B7523BA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94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Система средств информации в точках принятия решений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3/12/2015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50280" y="1277184"/>
            <a:ext cx="51252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+mn-lt"/>
              </a:rPr>
              <a:t>Основное правило: указатели направления движения должны находиться в «точках принятия решений» – на поворотах, на лестничных площадках, в лифтовых </a:t>
            </a:r>
            <a:r>
              <a:rPr lang="ru-RU" sz="2200" dirty="0" smtClean="0">
                <a:latin typeface="+mn-lt"/>
              </a:rPr>
              <a:t>холлах.</a:t>
            </a:r>
          </a:p>
          <a:p>
            <a:r>
              <a:rPr lang="ru-RU" sz="2200" dirty="0" smtClean="0"/>
              <a:t>Высота прописных букв </a:t>
            </a:r>
            <a:r>
              <a:rPr lang="en-US" sz="2200" dirty="0" smtClean="0"/>
              <a:t>&gt;</a:t>
            </a:r>
            <a:r>
              <a:rPr lang="ru-RU" sz="2200" dirty="0" smtClean="0"/>
              <a:t> 7,5 см</a:t>
            </a:r>
            <a:endParaRPr lang="ru-RU" sz="2200" dirty="0">
              <a:latin typeface="+mn-lt"/>
            </a:endParaRPr>
          </a:p>
        </p:txBody>
      </p:sp>
      <p:pic>
        <p:nvPicPr>
          <p:cNvPr id="20" name="Picture 7" descr="J:\работа\Мои рисунки2\инф\P12000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33178" r="44032" b="50388"/>
          <a:stretch/>
        </p:blipFill>
        <p:spPr bwMode="auto">
          <a:xfrm>
            <a:off x="3461652" y="4682042"/>
            <a:ext cx="3065028" cy="107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Pictures\знаки\информация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5" y="1511320"/>
            <a:ext cx="3493875" cy="262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Объект 25" descr="http://www.stroyoffis.ru/gost_ssbt/gost_r_12_4_026_2001/image022.jpg">
            <a:hlinkClick r:id="rId4"/>
          </p:cNvPr>
          <p:cNvPicPr>
            <a:picLocks noGrp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27" y="3506855"/>
            <a:ext cx="2575560" cy="61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Vera\Pictures\еще раз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7" y="4362434"/>
            <a:ext cx="2448523" cy="1993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0" name="Picture 4" descr="C:\Users\User\Pictures\знаки\выход табл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960" y="3476736"/>
            <a:ext cx="2253887" cy="64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C:\Users\User\AppData\Local\Microsoft\Windows\Temporary Internet Files\Content.Word\табличка кабинеты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362434"/>
            <a:ext cx="2247265" cy="1720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739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1590</Words>
  <Application>Microsoft Office PowerPoint</Application>
  <PresentationFormat>Экран (4:3)</PresentationFormat>
  <Paragraphs>282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7" baseType="lpstr">
      <vt:lpstr>Arial</vt:lpstr>
      <vt:lpstr>Calibri</vt:lpstr>
      <vt:lpstr>Times New Roman</vt:lpstr>
      <vt:lpstr>Office Theme</vt:lpstr>
      <vt:lpstr>Система информации  на объекте</vt:lpstr>
      <vt:lpstr>КОНВЕНЦИЯ ООН  О правах инвалидов</vt:lpstr>
      <vt:lpstr>Из ФЗ О социальной защите инвалидов в РФ</vt:lpstr>
      <vt:lpstr>Средства информации </vt:lpstr>
      <vt:lpstr>Два уровня систем информации</vt:lpstr>
      <vt:lpstr>Принцип задействования  двух органов чувств</vt:lpstr>
      <vt:lpstr>Классификация средств информации</vt:lpstr>
      <vt:lpstr> Раздел 6. Системы информации на объекте </vt:lpstr>
      <vt:lpstr>Система средств информации в точках принятия решений</vt:lpstr>
      <vt:lpstr>Презентация PowerPoint</vt:lpstr>
      <vt:lpstr>Указатели на путях движения</vt:lpstr>
      <vt:lpstr>Высота строчных букв для различных типов указателей</vt:lpstr>
      <vt:lpstr>Высота шрифта у дверей кабинетов</vt:lpstr>
      <vt:lpstr>Цвет табличек и шрифта</vt:lpstr>
      <vt:lpstr>Сочетания цветов в надписях</vt:lpstr>
      <vt:lpstr>Бликующие поверхности</vt:lpstr>
      <vt:lpstr>Контрастность шрифта</vt:lpstr>
      <vt:lpstr>Соотношения в буквах</vt:lpstr>
      <vt:lpstr>ГОСТ 10807-78 "Знаки дорожные. Общие технические условия"; </vt:lpstr>
      <vt:lpstr>Указатели расположения помещений</vt:lpstr>
      <vt:lpstr>Назначение помещений</vt:lpstr>
      <vt:lpstr>Символ доступности  СП 59.13330.2012</vt:lpstr>
      <vt:lpstr>Пиктограммы  (доступность, вход, выход)</vt:lpstr>
      <vt:lpstr>Однозначность толкования</vt:lpstr>
      <vt:lpstr>Знаки для колясочников</vt:lpstr>
      <vt:lpstr>Знаки для слепых</vt:lpstr>
      <vt:lpstr>Знаки для глухих</vt:lpstr>
      <vt:lpstr>На элементах здания</vt:lpstr>
      <vt:lpstr>Высота размещения</vt:lpstr>
      <vt:lpstr>Световые табло</vt:lpstr>
      <vt:lpstr>Малогабаритные аудивизуальные информационные справочные системы</vt:lpstr>
      <vt:lpstr>Акустические средства</vt:lpstr>
      <vt:lpstr>Звуковой маяк у входа</vt:lpstr>
      <vt:lpstr>Речевые информаторы </vt:lpstr>
      <vt:lpstr>Речевые информаторы </vt:lpstr>
      <vt:lpstr>Индукционные петли для слабослышащих</vt:lpstr>
      <vt:lpstr>ИНДИВИДУАЛЬНЫЕ FM-СИСТЕМЫ ДЛЯ СЛАБОСЛЫШАЩИХ ЗРИТЕЛЕЙ  </vt:lpstr>
      <vt:lpstr>Говорящие таблички</vt:lpstr>
      <vt:lpstr>Средства односторонней связисвязи</vt:lpstr>
      <vt:lpstr>Таксофон</vt:lpstr>
      <vt:lpstr>Телефон с увеличенными клавишами</vt:lpstr>
      <vt:lpstr>Текстофон</vt:lpstr>
      <vt:lpstr>Текстовые средства коммуникации для глухих</vt:lpstr>
      <vt:lpstr>Тактильные надписи и указатели</vt:lpstr>
      <vt:lpstr>Выпуклый шрифт на табличках</vt:lpstr>
      <vt:lpstr>Тактильные таблички</vt:lpstr>
      <vt:lpstr>Тактильные указатели на поручнях лестниц</vt:lpstr>
      <vt:lpstr>Тактильные указатели в лифтах</vt:lpstr>
      <vt:lpstr>Тактильные указатели на кабинах манитарно-бытовых помещений</vt:lpstr>
      <vt:lpstr>*Тактильные схемы</vt:lpstr>
      <vt:lpstr>Объемные тактильные макеты</vt:lpstr>
      <vt:lpstr>Тактильные информирующие таблички</vt:lpstr>
      <vt:lpstr>Оборудование мест ожидания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Текстофон</dc:title>
  <dc:creator>Astra</dc:creator>
  <cp:lastModifiedBy>Вера Осиновская</cp:lastModifiedBy>
  <cp:revision>44</cp:revision>
  <dcterms:created xsi:type="dcterms:W3CDTF">2006-08-16T00:00:00Z</dcterms:created>
  <dcterms:modified xsi:type="dcterms:W3CDTF">2015-03-12T06:07:38Z</dcterms:modified>
</cp:coreProperties>
</file>